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76"/>
  </p:notesMasterIdLst>
  <p:handoutMasterIdLst>
    <p:handoutMasterId r:id="rId77"/>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46" r:id="rId47"/>
    <p:sldId id="263" r:id="rId48"/>
    <p:sldId id="306" r:id="rId49"/>
    <p:sldId id="307" r:id="rId50"/>
    <p:sldId id="349" r:id="rId51"/>
    <p:sldId id="295" r:id="rId52"/>
    <p:sldId id="308" r:id="rId53"/>
    <p:sldId id="287" r:id="rId54"/>
    <p:sldId id="309" r:id="rId55"/>
    <p:sldId id="264" r:id="rId56"/>
    <p:sldId id="293" r:id="rId57"/>
    <p:sldId id="294" r:id="rId58"/>
    <p:sldId id="310" r:id="rId59"/>
    <p:sldId id="374" r:id="rId60"/>
    <p:sldId id="375" r:id="rId61"/>
    <p:sldId id="376" r:id="rId62"/>
    <p:sldId id="377" r:id="rId63"/>
    <p:sldId id="378" r:id="rId64"/>
    <p:sldId id="379" r:id="rId65"/>
    <p:sldId id="380" r:id="rId66"/>
    <p:sldId id="311" r:id="rId67"/>
    <p:sldId id="288" r:id="rId68"/>
    <p:sldId id="289" r:id="rId69"/>
    <p:sldId id="292" r:id="rId70"/>
    <p:sldId id="312" r:id="rId71"/>
    <p:sldId id="291" r:id="rId72"/>
    <p:sldId id="290" r:id="rId73"/>
    <p:sldId id="267" r:id="rId74"/>
    <p:sldId id="369" r:id="rId7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72"/>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10/22/2024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51</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53</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68</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70</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10/22/2024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10/22/2024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10/22/2024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10/22/2024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10/22/2024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741261"/>
            <a:ext cx="8396344" cy="6155428"/>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1" y="1315584"/>
            <a:ext cx="9084365" cy="5487552"/>
          </a:xfrm>
        </p:spPr>
        <p:style>
          <a:lnRef idx="2">
            <a:schemeClr val="accent5"/>
          </a:lnRef>
          <a:fillRef idx="1">
            <a:schemeClr val="lt1"/>
          </a:fillRef>
          <a:effectRef idx="0">
            <a:schemeClr val="accent5"/>
          </a:effectRef>
          <a:fontRef idx="minor">
            <a:schemeClr val="dk1"/>
          </a:fontRef>
        </p:style>
        <p:txBody>
          <a:bodyPr>
            <a:normAutofit fontScale="925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2800" b="0" i="0" dirty="0">
                <a:solidFill>
                  <a:srgbClr val="1F1F1F"/>
                </a:solidFill>
                <a:effectLst/>
                <a:latin typeface="Google Sans"/>
              </a:rPr>
              <a:t>این روش از ایده مالکیت و مسئولیت جمعی 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استاندارد برای مدیریت پروژه،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55</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58</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0" i="0" dirty="0">
                <a:solidFill>
                  <a:srgbClr val="1F1F1F"/>
                </a:solidFill>
                <a:effectLst/>
                <a:latin typeface="Google Sans"/>
              </a:rPr>
              <a:t>اسکرام مستر تسهیل 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algn="r" rtl="1">
              <a:buFont typeface="Arial" panose="020B0604020202020204" pitchFamily="34" charset="0"/>
              <a:buChar char="•"/>
            </a:pPr>
            <a:r>
              <a:rPr lang="fa-IR" sz="3200" b="1" i="0" dirty="0">
                <a:solidFill>
                  <a:srgbClr val="1F1F1F"/>
                </a:solidFill>
                <a:effectLst/>
                <a:latin typeface="Google Sans"/>
              </a:rPr>
              <a:t>مکانیزم‌های ارتباط بین تیم‌ها</a:t>
            </a:r>
            <a:r>
              <a:rPr lang="fa-IR" sz="3200" b="0" i="0" dirty="0">
                <a:solidFill>
                  <a:srgbClr val="1F1F1F"/>
                </a:solidFill>
                <a:effectLst/>
                <a:latin typeface="Google Sans"/>
              </a:rPr>
              <a:t>: </a:t>
            </a:r>
            <a:r>
              <a:rPr lang="fa-IR" sz="3200" b="1" i="0" dirty="0">
                <a:solidFill>
                  <a:srgbClr val="1F1F1F"/>
                </a:solidFill>
                <a:effectLst/>
                <a:latin typeface="Google Sans"/>
              </a:rPr>
              <a:t>برگزاری منظم کنفرانس‌های تلفنی </a:t>
            </a:r>
            <a:r>
              <a:rPr lang="fa-IR" sz="3200" b="0" i="0" dirty="0">
                <a:solidFill>
                  <a:srgbClr val="1F1F1F"/>
                </a:solidFill>
                <a:effectLst/>
                <a:latin typeface="Google Sans"/>
              </a:rPr>
              <a:t>و </a:t>
            </a:r>
            <a:r>
              <a:rPr lang="fa-IR" sz="3200" b="1" i="0" dirty="0">
                <a:solidFill>
                  <a:srgbClr val="1F1F1F"/>
                </a:solidFill>
                <a:effectLst/>
                <a:latin typeface="Google Sans"/>
              </a:rPr>
              <a:t>ویدیویی</a:t>
            </a:r>
            <a:r>
              <a:rPr lang="fa-IR" sz="3200" b="0" i="0" dirty="0">
                <a:solidFill>
                  <a:srgbClr val="1F1F1F"/>
                </a:solidFill>
                <a:effectLst/>
                <a:latin typeface="Google Sans"/>
              </a:rPr>
              <a:t> به همراه جلسات </a:t>
            </a:r>
            <a:r>
              <a:rPr lang="fa-IR" sz="3200" b="1" i="0" dirty="0">
                <a:solidFill>
                  <a:srgbClr val="1F1F1F"/>
                </a:solidFill>
                <a:effectLst/>
                <a:latin typeface="Google Sans"/>
              </a:rPr>
              <a:t>الکترونیکی</a:t>
            </a:r>
            <a:r>
              <a:rPr lang="fa-IR" sz="3200" b="0" i="0" dirty="0">
                <a:solidFill>
                  <a:srgbClr val="1F1F1F"/>
                </a:solidFill>
                <a:effectLst/>
                <a:latin typeface="Google Sans"/>
              </a:rPr>
              <a:t> </a:t>
            </a:r>
            <a:r>
              <a:rPr lang="fa-IR" sz="3200" b="1" i="0" dirty="0">
                <a:solidFill>
                  <a:srgbClr val="1F1F1F"/>
                </a:solidFill>
                <a:effectLst/>
                <a:latin typeface="Google Sans"/>
              </a:rPr>
              <a:t>کوتاه و مکرر</a:t>
            </a:r>
            <a:r>
              <a:rPr lang="fa-IR" sz="3200" b="0" i="0" dirty="0">
                <a:solidFill>
                  <a:srgbClr val="1F1F1F"/>
                </a:solidFill>
                <a:effectLst/>
                <a:latin typeface="Google Sans"/>
              </a:rPr>
              <a:t> برای به‌روزرسانی پیشرفت تیم‌ها ضروری است.</a:t>
            </a:r>
          </a:p>
          <a:p>
            <a:pPr algn="r" rtl="1">
              <a:buFont typeface="Arial" panose="020B0604020202020204" pitchFamily="34" charset="0"/>
              <a:buChar char="•"/>
            </a:pPr>
            <a:r>
              <a:rPr lang="fa-IR" sz="3200" b="1" i="0" dirty="0">
                <a:solidFill>
                  <a:srgbClr val="1F1F1F"/>
                </a:solidFill>
                <a:effectLst/>
                <a:latin typeface="Google Sans"/>
              </a:rPr>
              <a:t>تمرکز بر ساخت و انتشار مکرر سیستم</a:t>
            </a:r>
            <a:r>
              <a:rPr lang="fa-IR" sz="320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200" b="1" i="0" dirty="0">
                <a:solidFill>
                  <a:srgbClr val="1F1F1F"/>
                </a:solidFill>
                <a:effectLst/>
                <a:latin typeface="Google Sans"/>
              </a:rPr>
              <a:t>ساخت‌های مکرر و انتشارهای منظم </a:t>
            </a:r>
            <a:r>
              <a:rPr lang="fa-IR" sz="320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س</a:t>
            </a:r>
            <a:r>
              <a:rPr lang="fa-IR" sz="2800" b="1" i="0" dirty="0">
                <a:solidFill>
                  <a:srgbClr val="1F1F1F"/>
                </a:solidFill>
                <a:effectLst/>
                <a:latin typeface="Google Sans"/>
              </a:rPr>
              <a:t>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a:p>
            <a:pPr>
              <a:buFont typeface="Arial" panose="020B0604020202020204" pitchFamily="34" charset="0"/>
              <a:buChar char="•"/>
            </a:pPr>
            <a:r>
              <a:rPr lang="fa-IR" sz="3200" b="0" i="0" dirty="0">
                <a:solidFill>
                  <a:srgbClr val="1F1F1F"/>
                </a:solidFill>
                <a:effectLst/>
                <a:latin typeface="Google Sans"/>
              </a:rPr>
              <a:t>ارتقا پذیری روش‌های چابک برای سیستم‌های بزرگ با چالش‌هایی روبرو است. سیستم‌های بزرگ به طراحی و مستندات اولیه بیشتری نیاز دارند. با این حال، روش‌های چابک در صورت تطبیق با نیاز</a:t>
            </a:r>
            <a:endParaRPr lang="en-GB" sz="3200" dirty="0"/>
          </a:p>
          <a:p>
            <a:pPr algn="r" rtl="1">
              <a:buFont typeface="Arial" panose="020B0604020202020204" pitchFamily="34" charset="0"/>
              <a:buChar char="•"/>
            </a:pPr>
            <a:endParaRPr lang="fa-IR"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74</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2282</TotalTime>
  <Words>12627</Words>
  <Application>Microsoft Office PowerPoint</Application>
  <PresentationFormat>On-screen Show (4:3)</PresentationFormat>
  <Paragraphs>997</Paragraphs>
  <Slides>74</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74</vt:i4>
      </vt:variant>
    </vt:vector>
  </HeadingPairs>
  <TitlesOfParts>
    <vt:vector size="90"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152</cp:revision>
  <dcterms:created xsi:type="dcterms:W3CDTF">2010-01-06T20:28:26Z</dcterms:created>
  <dcterms:modified xsi:type="dcterms:W3CDTF">2024-10-22T13:16:08Z</dcterms:modified>
</cp:coreProperties>
</file>